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70" r:id="rId1"/>
    <p:sldMasterId id="2147483671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924" y="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a9f461fce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30a9f461fce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0a9f461fce_1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30a9f461fce_1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0a9f461fce_1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30a9f461fce_1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a9f461fce_1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30a9f461fce_1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0a9f461fce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30a9f461fce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0a9f461fce_1_1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30a9f461fce_1_1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5"/>
          <p:cNvSpPr/>
          <p:nvPr/>
        </p:nvSpPr>
        <p:spPr>
          <a:xfrm rot="10800000">
            <a:off x="-1" y="-17020"/>
            <a:ext cx="9143999" cy="3280597"/>
          </a:xfrm>
          <a:prstGeom prst="rect">
            <a:avLst/>
          </a:prstGeom>
          <a:gradFill>
            <a:gsLst>
              <a:gs pos="0">
                <a:srgbClr val="0B5394"/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5"/>
          <p:cNvSpPr/>
          <p:nvPr/>
        </p:nvSpPr>
        <p:spPr>
          <a:xfrm rot="5400000">
            <a:off x="2931539" y="-2948881"/>
            <a:ext cx="3280918" cy="9144000"/>
          </a:xfrm>
          <a:prstGeom prst="rect">
            <a:avLst/>
          </a:prstGeom>
          <a:gradFill>
            <a:gsLst>
              <a:gs pos="0">
                <a:srgbClr val="0F6FC6">
                  <a:alpha val="0"/>
                </a:srgbClr>
              </a:gs>
              <a:gs pos="40000">
                <a:srgbClr val="0F6FC6">
                  <a:alpha val="0"/>
                </a:srgbClr>
              </a:gs>
              <a:gs pos="100000">
                <a:srgbClr val="0B5394">
                  <a:alpha val="51764"/>
                </a:srgbClr>
              </a:gs>
            </a:gsLst>
            <a:lin ang="24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25"/>
          <p:cNvSpPr/>
          <p:nvPr/>
        </p:nvSpPr>
        <p:spPr>
          <a:xfrm rot="5400000">
            <a:off x="2006250" y="-1935675"/>
            <a:ext cx="5142900" cy="9132600"/>
          </a:xfrm>
          <a:prstGeom prst="rect">
            <a:avLst/>
          </a:prstGeom>
          <a:gradFill>
            <a:gsLst>
              <a:gs pos="0">
                <a:srgbClr val="0F6FC6">
                  <a:alpha val="0"/>
                </a:srgbClr>
              </a:gs>
              <a:gs pos="17000">
                <a:srgbClr val="0F6FC6">
                  <a:alpha val="0"/>
                </a:srgbClr>
              </a:gs>
              <a:gs pos="100000">
                <a:srgbClr val="000000">
                  <a:alpha val="36862"/>
                </a:srgbClr>
              </a:gs>
            </a:gsLst>
            <a:lin ang="78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25"/>
          <p:cNvSpPr/>
          <p:nvPr/>
        </p:nvSpPr>
        <p:spPr>
          <a:xfrm>
            <a:off x="-4" y="-17017"/>
            <a:ext cx="6406864" cy="3280595"/>
          </a:xfrm>
          <a:prstGeom prst="rect">
            <a:avLst/>
          </a:prstGeom>
          <a:gradFill>
            <a:gsLst>
              <a:gs pos="0">
                <a:srgbClr val="0B5394"/>
              </a:gs>
              <a:gs pos="100000">
                <a:srgbClr val="000000"/>
              </a:gs>
            </a:gsLst>
            <a:lin ang="14998889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25"/>
          <p:cNvSpPr txBox="1">
            <a:spLocks noGrp="1"/>
          </p:cNvSpPr>
          <p:nvPr>
            <p:ph type="ctrTitle"/>
          </p:nvPr>
        </p:nvSpPr>
        <p:spPr>
          <a:xfrm>
            <a:off x="305956" y="1374943"/>
            <a:ext cx="8532000" cy="17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Arial"/>
              <a:buNone/>
            </a:pPr>
            <a:r>
              <a:rPr lang="en-GB"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HACKBIO INTERNSHIP</a:t>
            </a:r>
            <a:br>
              <a:rPr lang="en-GB"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MACHINE LEARNING AND DATA SCIENCE TRACK </a:t>
            </a:r>
            <a:br>
              <a:rPr lang="en-GB"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26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TOPIC:CLASSIFICATION OF CLINICAL STAGES OF LIVER CANCER USING MACHINE LEARNING</a:t>
            </a:r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subTitle" idx="1"/>
          </p:nvPr>
        </p:nvSpPr>
        <p:spPr>
          <a:xfrm>
            <a:off x="341640" y="3656692"/>
            <a:ext cx="7504463" cy="109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b="1">
                <a:latin typeface="Arial"/>
                <a:ea typeface="Arial"/>
                <a:cs typeface="Arial"/>
                <a:sym typeface="Arial"/>
              </a:rPr>
              <a:t>GROUP NAME: DATA ALCHEMISTS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b="1">
                <a:latin typeface="Arial"/>
                <a:ea typeface="Arial"/>
                <a:cs typeface="Arial"/>
                <a:sym typeface="Arial"/>
              </a:rPr>
              <a:t>PRESENTER: ADEKOYA ADEPEJU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GB" b="1">
                <a:latin typeface="Arial"/>
                <a:ea typeface="Arial"/>
                <a:cs typeface="Arial"/>
                <a:sym typeface="Arial"/>
              </a:rPr>
              <a:t>DATE: 12TH OCTOBER, 2024.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628650" y="101203"/>
            <a:ext cx="7886700" cy="370393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062E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n-GB" sz="2400" b="1">
                <a:latin typeface="Arial"/>
                <a:ea typeface="Arial"/>
                <a:cs typeface="Arial"/>
                <a:sym typeface="Arial"/>
              </a:rPr>
              <a:t>DATA ALCHEMISTS TEAM MEMBERS </a:t>
            </a:r>
            <a:endParaRPr/>
          </a:p>
        </p:txBody>
      </p:sp>
      <p:sp>
        <p:nvSpPr>
          <p:cNvPr id="141" name="Google Shape;141;p26"/>
          <p:cNvSpPr/>
          <p:nvPr/>
        </p:nvSpPr>
        <p:spPr>
          <a:xfrm>
            <a:off x="1685927" y="558296"/>
            <a:ext cx="2670464" cy="2109355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>
            <a:solidFill>
              <a:srgbClr val="062E5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MELVIN KHAKABO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Lead Coder,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Dataset Verifier, 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 Implementation </a:t>
            </a:r>
            <a:r>
              <a:rPr lang="en-GB" sz="1500">
                <a:solidFill>
                  <a:schemeClr val="lt1"/>
                </a:solidFill>
              </a:rPr>
              <a:t>and optimization</a:t>
            </a: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Social Media Representative 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5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6"/>
          <p:cNvSpPr/>
          <p:nvPr/>
        </p:nvSpPr>
        <p:spPr>
          <a:xfrm>
            <a:off x="4167129" y="2815892"/>
            <a:ext cx="2670600" cy="2109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>
            <a:solidFill>
              <a:srgbClr val="062E5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rgbClr val="FFFF00"/>
                </a:solidFill>
              </a:rPr>
              <a:t>NIGUSE KELILE LEMA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Scientific Writer, 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Manuscript Proofreader,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Collaborative Coder, </a:t>
            </a:r>
            <a:endParaRPr sz="15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Workflow Coordinator,</a:t>
            </a:r>
            <a:endParaRPr sz="1500">
              <a:solidFill>
                <a:schemeClr val="lt1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Final Draft Coordinator</a:t>
            </a:r>
            <a:endParaRPr sz="15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6"/>
          <p:cNvSpPr/>
          <p:nvPr/>
        </p:nvSpPr>
        <p:spPr>
          <a:xfrm>
            <a:off x="6122842" y="558296"/>
            <a:ext cx="2670600" cy="21093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12700" cap="flat" cmpd="sng">
            <a:solidFill>
              <a:srgbClr val="062E5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 i="0" u="none" strike="noStrike" cap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ADEKOYA ADEPEJU 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Dataset Miner,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Pipeline Developer, 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Collaborative Coder,</a:t>
            </a:r>
            <a:endParaRPr sz="110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Scientific Writer</a:t>
            </a:r>
            <a:endParaRPr sz="15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241" y="821963"/>
            <a:ext cx="1582019" cy="15820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72611" y="828927"/>
            <a:ext cx="1259899" cy="1629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6"/>
          <p:cNvPicPr preferRelativeResize="0"/>
          <p:nvPr/>
        </p:nvPicPr>
        <p:blipFill rotWithShape="1">
          <a:blip r:embed="rId5">
            <a:alphaModFix/>
          </a:blip>
          <a:srcRect t="5261" b="5261"/>
          <a:stretch/>
        </p:blipFill>
        <p:spPr>
          <a:xfrm>
            <a:off x="2444550" y="2909763"/>
            <a:ext cx="1610602" cy="1921527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6"/>
          <p:cNvSpPr txBox="1">
            <a:spLocks noGrp="1"/>
          </p:cNvSpPr>
          <p:nvPr>
            <p:ph type="sldNum" idx="12"/>
          </p:nvPr>
        </p:nvSpPr>
        <p:spPr>
          <a:xfrm>
            <a:off x="6949725" y="479801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 sz="1800" b="1">
                <a:latin typeface="Arial"/>
                <a:ea typeface="Arial"/>
                <a:cs typeface="Arial"/>
                <a:sym typeface="Arial"/>
              </a:rPr>
              <a:t>2</a:t>
            </a:fld>
            <a:endParaRPr sz="18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630936" y="188484"/>
            <a:ext cx="7879842" cy="757698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lang="en-GB" b="1">
                <a:latin typeface="Arial"/>
                <a:ea typeface="Arial"/>
                <a:cs typeface="Arial"/>
                <a:sym typeface="Arial"/>
              </a:rPr>
              <a:t>BACKGROUND OF THE STUDY </a:t>
            </a:r>
            <a:endParaRPr/>
          </a:p>
        </p:txBody>
      </p:sp>
      <p:sp>
        <p:nvSpPr>
          <p:cNvPr id="154" name="Google Shape;154;p27"/>
          <p:cNvSpPr/>
          <p:nvPr/>
        </p:nvSpPr>
        <p:spPr>
          <a:xfrm>
            <a:off x="0" y="313214"/>
            <a:ext cx="96012" cy="47356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27"/>
          <p:cNvSpPr/>
          <p:nvPr/>
        </p:nvSpPr>
        <p:spPr>
          <a:xfrm>
            <a:off x="630936" y="1035648"/>
            <a:ext cx="7879842" cy="13716"/>
          </a:xfrm>
          <a:prstGeom prst="rect">
            <a:avLst/>
          </a:prstGeom>
          <a:solidFill>
            <a:srgbClr val="D5D5D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6" name="Google Shape;156;p27"/>
          <p:cNvGrpSpPr/>
          <p:nvPr/>
        </p:nvGrpSpPr>
        <p:grpSpPr>
          <a:xfrm>
            <a:off x="741834" y="841639"/>
            <a:ext cx="7658162" cy="4113377"/>
            <a:chOff x="150912" y="0"/>
            <a:chExt cx="10210883" cy="5484503"/>
          </a:xfrm>
        </p:grpSpPr>
        <p:sp>
          <p:nvSpPr>
            <p:cNvPr id="157" name="Google Shape;157;p27"/>
            <p:cNvSpPr/>
            <p:nvPr/>
          </p:nvSpPr>
          <p:spPr>
            <a:xfrm>
              <a:off x="150912" y="0"/>
              <a:ext cx="10210883" cy="5484503"/>
            </a:xfrm>
            <a:prstGeom prst="diamond">
              <a:avLst/>
            </a:prstGeom>
            <a:solidFill>
              <a:srgbClr val="CACDD3"/>
            </a:solid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7"/>
            <p:cNvSpPr/>
            <p:nvPr/>
          </p:nvSpPr>
          <p:spPr>
            <a:xfrm>
              <a:off x="3032004" y="521027"/>
              <a:ext cx="2138956" cy="2138956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 w="12700" cap="flat" cmpd="sng">
              <a:solidFill>
                <a:srgbClr val="DBEFF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7"/>
            <p:cNvSpPr txBox="1"/>
            <p:nvPr/>
          </p:nvSpPr>
          <p:spPr>
            <a:xfrm>
              <a:off x="3136419" y="625442"/>
              <a:ext cx="1930126" cy="193012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Arial"/>
                <a:buNone/>
              </a:pPr>
              <a:r>
                <a:rPr lang="en-GB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Liver cancer is the sixth most common and the third leading cause of cancer death globally (NCI, 2024).</a:t>
              </a:r>
              <a:endParaRPr sz="1100"/>
            </a:p>
          </p:txBody>
        </p:sp>
        <p:sp>
          <p:nvSpPr>
            <p:cNvPr id="160" name="Google Shape;160;p27"/>
            <p:cNvSpPr/>
            <p:nvPr/>
          </p:nvSpPr>
          <p:spPr>
            <a:xfrm>
              <a:off x="5335495" y="521027"/>
              <a:ext cx="2138956" cy="2138956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 w="12700" cap="flat" cmpd="sng">
              <a:solidFill>
                <a:srgbClr val="DBEFF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7"/>
            <p:cNvSpPr txBox="1"/>
            <p:nvPr/>
          </p:nvSpPr>
          <p:spPr>
            <a:xfrm>
              <a:off x="5439910" y="625442"/>
              <a:ext cx="1930126" cy="193012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Arial"/>
                <a:buNone/>
              </a:pPr>
              <a:r>
                <a:rPr lang="en-GB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Accurate detection and classification are crucial for timely treatment (Jesi &amp; Daniel, 2024).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3032004" y="2824519"/>
              <a:ext cx="2138956" cy="2138956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 w="12700" cap="flat" cmpd="sng">
              <a:solidFill>
                <a:srgbClr val="DBEFF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7"/>
            <p:cNvSpPr txBox="1"/>
            <p:nvPr/>
          </p:nvSpPr>
          <p:spPr>
            <a:xfrm>
              <a:off x="3136419" y="2928934"/>
              <a:ext cx="1930126" cy="193012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Arial"/>
                <a:buNone/>
              </a:pPr>
              <a:r>
                <a:rPr lang="en-GB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AI improves accuracy and efficiency in interpreting medical images such as CT-scans and MRIs (Khalifa &amp; Albadawy, 2024). 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7"/>
            <p:cNvSpPr/>
            <p:nvPr/>
          </p:nvSpPr>
          <p:spPr>
            <a:xfrm>
              <a:off x="5335495" y="2824519"/>
              <a:ext cx="2138956" cy="2138956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 w="12700" cap="flat" cmpd="sng">
              <a:solidFill>
                <a:srgbClr val="DBEFF7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5439910" y="2928934"/>
              <a:ext cx="1930126" cy="193012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45725" tIns="45725" rIns="45725" bIns="4572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Arial"/>
                <a:buNone/>
              </a:pPr>
              <a:r>
                <a:rPr lang="en-GB" sz="12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Our study will leverage machine learning to improve liver cancer stage classification, aiming for earlier intervention and personalized therapies.</a:t>
              </a:r>
              <a:endParaRPr sz="1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6" name="Google Shape;166;p2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 sz="1800" b="1">
                <a:latin typeface="Arial"/>
                <a:ea typeface="Arial"/>
                <a:cs typeface="Arial"/>
                <a:sym typeface="Arial"/>
              </a:rPr>
              <a:t>3</a:t>
            </a:fld>
            <a:endParaRPr sz="18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8"/>
          <p:cNvSpPr/>
          <p:nvPr/>
        </p:nvSpPr>
        <p:spPr>
          <a:xfrm>
            <a:off x="-1" y="76200"/>
            <a:ext cx="9141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8"/>
          <p:cNvSpPr txBox="1">
            <a:spLocks noGrp="1"/>
          </p:cNvSpPr>
          <p:nvPr>
            <p:ph type="title"/>
          </p:nvPr>
        </p:nvSpPr>
        <p:spPr>
          <a:xfrm>
            <a:off x="6759035" y="417892"/>
            <a:ext cx="2142427" cy="4176968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</a:pPr>
            <a:r>
              <a:rPr lang="en-GB"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PROJECT WORKFLOW FLOWCHART</a:t>
            </a:r>
            <a:endParaRPr/>
          </a:p>
        </p:txBody>
      </p:sp>
      <p:sp>
        <p:nvSpPr>
          <p:cNvPr id="173" name="Google Shape;173;p2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 sz="1800" b="1">
                <a:latin typeface="Arial"/>
                <a:ea typeface="Arial"/>
                <a:cs typeface="Arial"/>
                <a:sym typeface="Arial"/>
              </a:rPr>
              <a:t>4</a:t>
            </a:fld>
            <a:endParaRPr sz="1800"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8"/>
          <p:cNvSpPr/>
          <p:nvPr/>
        </p:nvSpPr>
        <p:spPr>
          <a:xfrm>
            <a:off x="242539" y="4173935"/>
            <a:ext cx="6130350" cy="616275"/>
          </a:xfrm>
          <a:prstGeom prst="rect">
            <a:avLst/>
          </a:prstGeom>
          <a:solidFill>
            <a:schemeClr val="dk2"/>
          </a:solidFill>
          <a:ln w="12700" cap="flat" cmpd="sng">
            <a:solidFill>
              <a:srgbClr val="DBEFF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8"/>
          <p:cNvSpPr txBox="1"/>
          <p:nvPr/>
        </p:nvSpPr>
        <p:spPr>
          <a:xfrm>
            <a:off x="242539" y="4173935"/>
            <a:ext cx="6130350" cy="6162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6000" tIns="96000" rIns="96000" bIns="960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Manuscript Development </a:t>
            </a:r>
            <a:endParaRPr sz="1100"/>
          </a:p>
        </p:txBody>
      </p:sp>
      <p:sp>
        <p:nvSpPr>
          <p:cNvPr id="176" name="Google Shape;176;p28"/>
          <p:cNvSpPr/>
          <p:nvPr/>
        </p:nvSpPr>
        <p:spPr>
          <a:xfrm rot="10800000">
            <a:off x="242572" y="3235477"/>
            <a:ext cx="6130350" cy="947700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2"/>
          </a:solidFill>
          <a:ln w="12700" cap="flat" cmpd="sng">
            <a:solidFill>
              <a:srgbClr val="DBEFF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8"/>
          <p:cNvSpPr txBox="1"/>
          <p:nvPr/>
        </p:nvSpPr>
        <p:spPr>
          <a:xfrm>
            <a:off x="242539" y="3235447"/>
            <a:ext cx="6130350" cy="332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6000" tIns="96000" rIns="96000" bIns="960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Evaluation &amp; Validation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8"/>
          <p:cNvSpPr/>
          <p:nvPr/>
        </p:nvSpPr>
        <p:spPr>
          <a:xfrm>
            <a:off x="242539" y="3568100"/>
            <a:ext cx="3065175" cy="283275"/>
          </a:xfrm>
          <a:prstGeom prst="rect">
            <a:avLst/>
          </a:prstGeom>
          <a:solidFill>
            <a:srgbClr val="CACDD3">
              <a:alpha val="89803"/>
            </a:srgbClr>
          </a:solidFill>
          <a:ln w="12700" cap="flat" cmpd="sng">
            <a:solidFill>
              <a:srgbClr val="CACDD3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8"/>
          <p:cNvSpPr txBox="1"/>
          <p:nvPr/>
        </p:nvSpPr>
        <p:spPr>
          <a:xfrm>
            <a:off x="242548" y="3568100"/>
            <a:ext cx="6130500" cy="2832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74675" tIns="13325" rIns="74675" bIns="133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Metrics: Use accuracy, precision, recall, and confusion matrices to assess performance.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8"/>
          <p:cNvSpPr/>
          <p:nvPr/>
        </p:nvSpPr>
        <p:spPr>
          <a:xfrm rot="10800000">
            <a:off x="242572" y="2296990"/>
            <a:ext cx="6130350" cy="947700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2"/>
          </a:solidFill>
          <a:ln w="12700" cap="flat" cmpd="sng">
            <a:solidFill>
              <a:srgbClr val="DBEFF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8"/>
          <p:cNvSpPr txBox="1"/>
          <p:nvPr/>
        </p:nvSpPr>
        <p:spPr>
          <a:xfrm>
            <a:off x="242539" y="2296959"/>
            <a:ext cx="6130350" cy="332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6000" tIns="96000" rIns="96000" bIns="960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 Development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8"/>
          <p:cNvSpPr/>
          <p:nvPr/>
        </p:nvSpPr>
        <p:spPr>
          <a:xfrm>
            <a:off x="243508" y="2629613"/>
            <a:ext cx="2549700" cy="283275"/>
          </a:xfrm>
          <a:prstGeom prst="rect">
            <a:avLst/>
          </a:prstGeom>
          <a:solidFill>
            <a:srgbClr val="CACDD3">
              <a:alpha val="89803"/>
            </a:srgbClr>
          </a:solidFill>
          <a:ln w="12700" cap="flat" cmpd="sng">
            <a:solidFill>
              <a:srgbClr val="CACDD3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8"/>
          <p:cNvSpPr txBox="1"/>
          <p:nvPr/>
        </p:nvSpPr>
        <p:spPr>
          <a:xfrm>
            <a:off x="243508" y="2629613"/>
            <a:ext cx="2549700" cy="28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675" tIns="13325" rIns="74675" bIns="133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Train-Test Split: Split the data into training (80%) and testing (20%) sets.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2793319" y="2629613"/>
            <a:ext cx="2058075" cy="283275"/>
          </a:xfrm>
          <a:prstGeom prst="rect">
            <a:avLst/>
          </a:prstGeom>
          <a:solidFill>
            <a:srgbClr val="CACDD3">
              <a:alpha val="89803"/>
            </a:srgbClr>
          </a:solidFill>
          <a:ln w="12700" cap="flat" cmpd="sng">
            <a:solidFill>
              <a:srgbClr val="CACDD3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8"/>
          <p:cNvSpPr txBox="1"/>
          <p:nvPr/>
        </p:nvSpPr>
        <p:spPr>
          <a:xfrm>
            <a:off x="2793319" y="2629613"/>
            <a:ext cx="2058075" cy="28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675" tIns="13325" rIns="74675" bIns="133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Machine Learning Algorithms (KNN and Random Forest)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4851329" y="2629613"/>
            <a:ext cx="1520550" cy="283275"/>
          </a:xfrm>
          <a:prstGeom prst="rect">
            <a:avLst/>
          </a:prstGeom>
          <a:solidFill>
            <a:srgbClr val="CACDD3">
              <a:alpha val="89803"/>
            </a:srgbClr>
          </a:solidFill>
          <a:ln w="12700" cap="flat" cmpd="sng">
            <a:solidFill>
              <a:srgbClr val="CACDD3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8"/>
          <p:cNvSpPr txBox="1"/>
          <p:nvPr/>
        </p:nvSpPr>
        <p:spPr>
          <a:xfrm>
            <a:off x="4851329" y="2629613"/>
            <a:ext cx="1520550" cy="28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675" tIns="13325" rIns="74675" bIns="133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Cross Validation 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8"/>
          <p:cNvSpPr/>
          <p:nvPr/>
        </p:nvSpPr>
        <p:spPr>
          <a:xfrm rot="10800000">
            <a:off x="242572" y="1358501"/>
            <a:ext cx="6130350" cy="947700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2"/>
          </a:solidFill>
          <a:ln w="12700" cap="flat" cmpd="sng">
            <a:solidFill>
              <a:srgbClr val="DBEFF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8"/>
          <p:cNvSpPr txBox="1"/>
          <p:nvPr/>
        </p:nvSpPr>
        <p:spPr>
          <a:xfrm>
            <a:off x="242539" y="1358470"/>
            <a:ext cx="6130350" cy="332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6000" tIns="96000" rIns="96000" bIns="960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Pre-processing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8"/>
          <p:cNvSpPr/>
          <p:nvPr/>
        </p:nvSpPr>
        <p:spPr>
          <a:xfrm>
            <a:off x="242539" y="1691124"/>
            <a:ext cx="3065175" cy="283275"/>
          </a:xfrm>
          <a:prstGeom prst="rect">
            <a:avLst/>
          </a:prstGeom>
          <a:solidFill>
            <a:srgbClr val="CACDD3">
              <a:alpha val="89803"/>
            </a:srgbClr>
          </a:solidFill>
          <a:ln w="12700" cap="flat" cmpd="sng">
            <a:solidFill>
              <a:srgbClr val="CACDD3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8"/>
          <p:cNvSpPr txBox="1"/>
          <p:nvPr/>
        </p:nvSpPr>
        <p:spPr>
          <a:xfrm>
            <a:off x="242539" y="1691124"/>
            <a:ext cx="3065175" cy="28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675" tIns="13325" rIns="74675" bIns="133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Cleaning and Normalization</a:t>
            </a:r>
            <a:endParaRPr sz="1100"/>
          </a:p>
        </p:txBody>
      </p:sp>
      <p:sp>
        <p:nvSpPr>
          <p:cNvPr id="192" name="Google Shape;192;p28"/>
          <p:cNvSpPr/>
          <p:nvPr/>
        </p:nvSpPr>
        <p:spPr>
          <a:xfrm>
            <a:off x="3307730" y="1691124"/>
            <a:ext cx="3065175" cy="283275"/>
          </a:xfrm>
          <a:prstGeom prst="rect">
            <a:avLst/>
          </a:prstGeom>
          <a:solidFill>
            <a:srgbClr val="CACDD3">
              <a:alpha val="89803"/>
            </a:srgbClr>
          </a:solidFill>
          <a:ln w="12700" cap="flat" cmpd="sng">
            <a:solidFill>
              <a:srgbClr val="CACDD3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8"/>
          <p:cNvSpPr txBox="1"/>
          <p:nvPr/>
        </p:nvSpPr>
        <p:spPr>
          <a:xfrm>
            <a:off x="3214700" y="1691125"/>
            <a:ext cx="3158325" cy="28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675" tIns="13325" rIns="74675" bIns="133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Feature Selection: Select relevant features (e.g., top genes, clinical markers) for classification.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8"/>
          <p:cNvSpPr/>
          <p:nvPr/>
        </p:nvSpPr>
        <p:spPr>
          <a:xfrm rot="10800000">
            <a:off x="242572" y="420014"/>
            <a:ext cx="6130350" cy="947700"/>
          </a:xfrm>
          <a:prstGeom prst="upArrowCallout">
            <a:avLst>
              <a:gd name="adj1" fmla="val 25000"/>
              <a:gd name="adj2" fmla="val 25000"/>
              <a:gd name="adj3" fmla="val 25000"/>
              <a:gd name="adj4" fmla="val 64977"/>
            </a:avLst>
          </a:prstGeom>
          <a:solidFill>
            <a:schemeClr val="dk2"/>
          </a:solidFill>
          <a:ln w="12700" cap="flat" cmpd="sng">
            <a:solidFill>
              <a:srgbClr val="DBEFF7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8"/>
          <p:cNvSpPr txBox="1"/>
          <p:nvPr/>
        </p:nvSpPr>
        <p:spPr>
          <a:xfrm>
            <a:off x="242539" y="419983"/>
            <a:ext cx="6130350" cy="3325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6000" tIns="96000" rIns="96000" bIns="960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Collection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8"/>
          <p:cNvSpPr/>
          <p:nvPr/>
        </p:nvSpPr>
        <p:spPr>
          <a:xfrm>
            <a:off x="242539" y="752636"/>
            <a:ext cx="3065175" cy="283275"/>
          </a:xfrm>
          <a:prstGeom prst="rect">
            <a:avLst/>
          </a:prstGeom>
          <a:solidFill>
            <a:srgbClr val="CACDD3">
              <a:alpha val="89803"/>
            </a:srgbClr>
          </a:solidFill>
          <a:ln w="12700" cap="flat" cmpd="sng">
            <a:solidFill>
              <a:srgbClr val="CACDD3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8"/>
          <p:cNvSpPr txBox="1"/>
          <p:nvPr/>
        </p:nvSpPr>
        <p:spPr>
          <a:xfrm>
            <a:off x="242539" y="752636"/>
            <a:ext cx="3065175" cy="28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675" tIns="13325" rIns="74675" bIns="133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Source: TCGA</a:t>
            </a:r>
            <a:r>
              <a:rPr lang="en-GB" sz="1100">
                <a:solidFill>
                  <a:schemeClr val="dk1"/>
                </a:solidFill>
              </a:rPr>
              <a:t>Biolinks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8"/>
          <p:cNvSpPr/>
          <p:nvPr/>
        </p:nvSpPr>
        <p:spPr>
          <a:xfrm>
            <a:off x="3307730" y="752636"/>
            <a:ext cx="3065175" cy="283275"/>
          </a:xfrm>
          <a:prstGeom prst="rect">
            <a:avLst/>
          </a:prstGeom>
          <a:solidFill>
            <a:srgbClr val="CACDD3">
              <a:alpha val="89803"/>
            </a:srgbClr>
          </a:solidFill>
          <a:ln w="12700" cap="flat" cmpd="sng">
            <a:solidFill>
              <a:srgbClr val="CACDD3">
                <a:alpha val="89803"/>
              </a:srgb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8"/>
          <p:cNvSpPr txBox="1"/>
          <p:nvPr/>
        </p:nvSpPr>
        <p:spPr>
          <a:xfrm>
            <a:off x="3261275" y="701471"/>
            <a:ext cx="3065175" cy="384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4675" tIns="13325" rIns="74675" bIns="133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Description: Liver cancer patient data, transcriptom</a:t>
            </a:r>
            <a:r>
              <a:rPr lang="en-GB" sz="1100">
                <a:solidFill>
                  <a:schemeClr val="dk1"/>
                </a:solidFill>
              </a:rPr>
              <a:t>e profiling and clinical data</a:t>
            </a: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>
            <a:spLocks noGrp="1"/>
          </p:cNvSpPr>
          <p:nvPr>
            <p:ph type="title"/>
          </p:nvPr>
        </p:nvSpPr>
        <p:spPr>
          <a:xfrm>
            <a:off x="353354" y="232027"/>
            <a:ext cx="8437292" cy="994172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</a:pPr>
            <a:r>
              <a:rPr lang="en-GB" sz="24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EXPECTED OUTCOME AND POTENTIAL OF THE STUDY</a:t>
            </a:r>
            <a:endParaRPr sz="2400"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9"/>
          <p:cNvSpPr txBox="1">
            <a:spLocks noGrp="1"/>
          </p:cNvSpPr>
          <p:nvPr>
            <p:ph type="body" idx="1"/>
          </p:nvPr>
        </p:nvSpPr>
        <p:spPr>
          <a:xfrm>
            <a:off x="531975" y="1369225"/>
            <a:ext cx="7983300" cy="32634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t" anchorCtr="0">
            <a:normAutofit lnSpcReduction="20000"/>
          </a:bodyPr>
          <a:lstStyle/>
          <a:p>
            <a:pPr marL="177800" lvl="0" indent="-190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800"/>
              <a:buFont typeface="Noto Sans Symbols"/>
              <a:buChar char="✔"/>
            </a:pPr>
            <a:r>
              <a:rPr lang="en-GB" sz="1800" b="1" i="0" u="none" strike="noStrike">
                <a:solidFill>
                  <a:srgbClr val="0E101A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800" b="1" i="0" u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Expected Results:</a:t>
            </a:r>
            <a:endParaRPr sz="1800" b="1" i="0" u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0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❑"/>
            </a:pPr>
            <a:r>
              <a:rPr lang="en-GB" sz="1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Analysis of the machine learning models using transcriptomic data and Clinical metadata for liver cancer classification. </a:t>
            </a:r>
            <a:endParaRPr sz="1800"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0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❑"/>
            </a:pPr>
            <a:r>
              <a:rPr lang="en-GB" sz="1800" b="1" i="0" u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Evaluat</a:t>
            </a:r>
            <a:r>
              <a:rPr lang="en-GB" sz="1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ion of</a:t>
            </a:r>
            <a:r>
              <a:rPr lang="en-GB" sz="1800" b="1" i="0" u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model performance through accuracy, precision, and recall.</a:t>
            </a:r>
            <a:endParaRPr sz="1800" b="1" i="0" u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-1905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Noto Sans Symbols"/>
              <a:buChar char="❑"/>
            </a:pPr>
            <a:r>
              <a:rPr lang="en-GB" sz="1800" b="1" i="0" u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Investigate the long term potential </a:t>
            </a:r>
            <a:r>
              <a:rPr lang="en-GB" sz="18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of this research in improving early detection enabling personalized treatment and contributing to advancement in liver cancer and diagnostics. </a:t>
            </a:r>
            <a:endParaRPr sz="1800"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7780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/>
          </a:p>
        </p:txBody>
      </p:sp>
      <p:sp>
        <p:nvSpPr>
          <p:cNvPr id="206" name="Google Shape;206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 sz="1800" b="1">
                <a:latin typeface="Arial"/>
                <a:ea typeface="Arial"/>
                <a:cs typeface="Arial"/>
                <a:sym typeface="Arial"/>
              </a:rPr>
              <a:t>5</a:t>
            </a:fld>
            <a:endParaRPr sz="18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30"/>
          <p:cNvSpPr/>
          <p:nvPr/>
        </p:nvSpPr>
        <p:spPr>
          <a:xfrm>
            <a:off x="1411504" y="427383"/>
            <a:ext cx="6320991" cy="423748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317500" dist="317500" dir="7140000" sx="95000" sy="95000" algn="t" rotWithShape="0">
              <a:srgbClr val="000000">
                <a:alpha val="24705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3" name="Google Shape;213;p30" descr="A close-up of a question and answer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266" r="2" b="1426"/>
          <a:stretch/>
        </p:blipFill>
        <p:spPr>
          <a:xfrm>
            <a:off x="1411504" y="427382"/>
            <a:ext cx="6338036" cy="4237486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0"/>
          <p:cNvSpPr txBox="1">
            <a:spLocks noGrp="1"/>
          </p:cNvSpPr>
          <p:nvPr>
            <p:ph type="sldNum" idx="12"/>
          </p:nvPr>
        </p:nvSpPr>
        <p:spPr>
          <a:xfrm>
            <a:off x="6473300" y="4767263"/>
            <a:ext cx="2057400" cy="273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 sz="1800" b="1">
                <a:latin typeface="Arial"/>
                <a:ea typeface="Arial"/>
                <a:cs typeface="Arial"/>
                <a:sym typeface="Arial"/>
              </a:rPr>
              <a:t>6</a:t>
            </a:fld>
            <a:endParaRPr sz="18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Blue">
      <a:dk1>
        <a:srgbClr val="000000"/>
      </a:dk1>
      <a:lt1>
        <a:srgbClr val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339</Words>
  <Application>Microsoft Office PowerPoint</Application>
  <PresentationFormat>On-screen Show (16:9)</PresentationFormat>
  <Paragraphs>53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Noto Sans Symbols</vt:lpstr>
      <vt:lpstr>Simple Light</vt:lpstr>
      <vt:lpstr>Office Theme</vt:lpstr>
      <vt:lpstr>HACKBIO INTERNSHIP MACHINE LEARNING AND DATA SCIENCE TRACK  TOPIC:CLASSIFICATION OF CLINICAL STAGES OF LIVER CANCER USING MACHINE LEARNING</vt:lpstr>
      <vt:lpstr>DATA ALCHEMISTS TEAM MEMBERS </vt:lpstr>
      <vt:lpstr>BACKGROUND OF THE STUDY </vt:lpstr>
      <vt:lpstr>PROJECT WORKFLOW FLOWCHART</vt:lpstr>
      <vt:lpstr>EXPECTED OUTCOME AND POTENTIAL OF THE STUDY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HACKBIO INTERNSHIP MACHINE LEARNING AND DATA SCIENCE TRACK  TOPIC:CLASSIFICATION OF CLINICAL STAGES OF LIVER CANCER USING MACHINE LEARNING</dc:title>
  <cp:lastModifiedBy>Niguse Kelile</cp:lastModifiedBy>
  <cp:revision>1</cp:revision>
  <dcterms:modified xsi:type="dcterms:W3CDTF">2024-10-12T19:09:37Z</dcterms:modified>
</cp:coreProperties>
</file>